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7" r:id="rId3"/>
    <p:sldId id="288" r:id="rId4"/>
    <p:sldId id="285" r:id="rId5"/>
    <p:sldId id="290" r:id="rId6"/>
    <p:sldId id="286" r:id="rId7"/>
    <p:sldId id="289" r:id="rId8"/>
    <p:sldId id="257" r:id="rId9"/>
    <p:sldId id="293" r:id="rId10"/>
    <p:sldId id="264" r:id="rId11"/>
    <p:sldId id="265" r:id="rId12"/>
    <p:sldId id="266" r:id="rId13"/>
    <p:sldId id="292" r:id="rId14"/>
    <p:sldId id="259" r:id="rId15"/>
    <p:sldId id="260" r:id="rId16"/>
    <p:sldId id="261" r:id="rId17"/>
    <p:sldId id="262" r:id="rId18"/>
    <p:sldId id="263" r:id="rId19"/>
    <p:sldId id="267" r:id="rId20"/>
    <p:sldId id="291" r:id="rId21"/>
    <p:sldId id="268" r:id="rId22"/>
    <p:sldId id="269" r:id="rId23"/>
    <p:sldId id="270" r:id="rId24"/>
    <p:sldId id="271" r:id="rId25"/>
    <p:sldId id="294" r:id="rId26"/>
    <p:sldId id="272" r:id="rId27"/>
    <p:sldId id="273" r:id="rId28"/>
    <p:sldId id="274" r:id="rId29"/>
    <p:sldId id="295" r:id="rId30"/>
    <p:sldId id="275" r:id="rId31"/>
    <p:sldId id="276" r:id="rId32"/>
    <p:sldId id="277" r:id="rId33"/>
    <p:sldId id="296" r:id="rId34"/>
    <p:sldId id="278" r:id="rId35"/>
    <p:sldId id="279" r:id="rId36"/>
    <p:sldId id="280" r:id="rId37"/>
    <p:sldId id="297" r:id="rId38"/>
    <p:sldId id="281" r:id="rId39"/>
    <p:sldId id="282" r:id="rId40"/>
    <p:sldId id="283" r:id="rId41"/>
    <p:sldId id="284" r:id="rId42"/>
    <p:sldId id="298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8" d="100"/>
          <a:sy n="8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9AB1B-859A-40C8-B7BB-A4CF36D2AD00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57EB-8E28-443F-B44D-6B0C197208B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157EB-8E28-443F-B44D-6B0C197208B3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2012.01.16.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tum.hu/szerzo/Daniel_Glattauer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2457466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Normatív krízisek a család életében és a laikus segítő lehetőségei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Konyáriné Ménesi Tünde</a:t>
            </a:r>
          </a:p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2012.01.14.</a:t>
            </a:r>
          </a:p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Nyíregyháza</a:t>
            </a:r>
            <a:endParaRPr lang="hu-H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1.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Az újonnan házasodottak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u-HU" dirty="0" smtClean="0"/>
              <a:t>Közös élet, önálló életkeretek kialakítása</a:t>
            </a:r>
          </a:p>
          <a:p>
            <a:r>
              <a:rPr lang="hu-HU" dirty="0" smtClean="0"/>
              <a:t>Alkalmazkodás egymáshoz és a környezethez</a:t>
            </a:r>
          </a:p>
          <a:p>
            <a:r>
              <a:rPr lang="hu-HU" dirty="0" smtClean="0"/>
              <a:t>Hogyan kell a környezettel kapcsolatot felvenni és tartani</a:t>
            </a:r>
          </a:p>
          <a:p>
            <a:r>
              <a:rPr lang="hu-HU" dirty="0" smtClean="0"/>
              <a:t>A hozott viselkedésminták átalakítása</a:t>
            </a:r>
          </a:p>
          <a:p>
            <a:r>
              <a:rPr lang="hu-HU" dirty="0" smtClean="0"/>
              <a:t>Férfi és női szerepek kialakítása  a közös életben</a:t>
            </a:r>
          </a:p>
          <a:p>
            <a:r>
              <a:rPr lang="hu-HU" dirty="0" smtClean="0"/>
              <a:t>Megfelelő számú közös érdeklődési pont és tevékenységi terület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1.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Probléma források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szülők túlzottan beleavatkoznak a fiatal pár életébe</a:t>
            </a:r>
          </a:p>
          <a:p>
            <a:r>
              <a:rPr lang="hu-HU" dirty="0" smtClean="0"/>
              <a:t>Nem volt megfelelő szülői minta (norma és értékrendszer)</a:t>
            </a:r>
          </a:p>
          <a:p>
            <a:r>
              <a:rPr lang="hu-HU" dirty="0" smtClean="0"/>
              <a:t>Türelmetlenség egymás iránt</a:t>
            </a:r>
          </a:p>
          <a:p>
            <a:r>
              <a:rPr lang="hu-HU" dirty="0" smtClean="0"/>
              <a:t>Nem elegendő figyelem a másikra</a:t>
            </a:r>
          </a:p>
          <a:p>
            <a:r>
              <a:rPr lang="hu-HU" dirty="0" smtClean="0"/>
              <a:t>Kommunikációs félreértések</a:t>
            </a:r>
          </a:p>
          <a:p>
            <a:r>
              <a:rPr lang="hu-HU" dirty="0" smtClean="0"/>
              <a:t>Anyagi nehézségek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1. A „laikus” segítő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Nagyszülőknek segíteni az elengedésben</a:t>
            </a:r>
          </a:p>
          <a:p>
            <a:r>
              <a:rPr lang="hu-HU" dirty="0" smtClean="0"/>
              <a:t>Nyílt kommunikációra való biztatás</a:t>
            </a:r>
          </a:p>
          <a:p>
            <a:r>
              <a:rPr lang="hu-HU" dirty="0" smtClean="0"/>
              <a:t>Időt adni egymás megismerésére</a:t>
            </a:r>
          </a:p>
          <a:p>
            <a:r>
              <a:rPr lang="hu-HU" dirty="0" smtClean="0"/>
              <a:t>Segíteni átgondolni, hogy a döntések valóban közösek-e</a:t>
            </a:r>
          </a:p>
          <a:p>
            <a:r>
              <a:rPr lang="hu-HU" dirty="0" smtClean="0"/>
              <a:t>Bizalom és szeretet erősítése, mint a kapcsolat alapkövei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t1.gstatic.com/images?q=tbn:ANd9GcTHLgyt1xZTJutS3eGzWRp3QySDbYf55CVQic7eHQNFIFWNbsVm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71480"/>
            <a:ext cx="685804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2.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A szülővé válás életciklusa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hu-HU" dirty="0" smtClean="0"/>
          </a:p>
          <a:p>
            <a:r>
              <a:rPr lang="hu-HU" dirty="0" smtClean="0"/>
              <a:t> Centripetális (ragasztó) szakasz- amely inkább össze- hozza családot a közös feladatok végzése </a:t>
            </a:r>
          </a:p>
          <a:p>
            <a:r>
              <a:rPr lang="hu-HU" dirty="0" smtClean="0"/>
              <a:t> Az asszony elköteleződése a hármas rendszer mellett, a terhességgel kezdődik. </a:t>
            </a:r>
          </a:p>
          <a:p>
            <a:r>
              <a:rPr lang="hu-HU" dirty="0" smtClean="0"/>
              <a:t> A férfi csak a születéskor kezdi magát apaként érezni, még nem köteleződik el, amikorra a nő már alkalmazkodott a családalapítás új szintjéhez. (Ez egyben problémaforrás.)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/>
                </a:solidFill>
              </a:rPr>
              <a:t> 2.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szakasz feladatai</a:t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hu-HU" dirty="0" smtClean="0"/>
          </a:p>
          <a:p>
            <a:r>
              <a:rPr lang="hu-HU" dirty="0" smtClean="0"/>
              <a:t> Párból szülővé válni, </a:t>
            </a:r>
          </a:p>
          <a:p>
            <a:r>
              <a:rPr lang="hu-HU" dirty="0" smtClean="0"/>
              <a:t>a jövevényt befogadni a családba,</a:t>
            </a:r>
          </a:p>
          <a:p>
            <a:r>
              <a:rPr lang="hu-HU" dirty="0" smtClean="0"/>
              <a:t> a családi szerkezet átalakítása.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14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>
                <a:solidFill>
                  <a:schemeClr val="tx1"/>
                </a:solidFill>
              </a:rPr>
              <a:t>2.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családi rendszerben szükséges változások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dirty="0" smtClean="0"/>
              <a:t>Helyet csinálni a jövevénynek </a:t>
            </a:r>
          </a:p>
          <a:p>
            <a:r>
              <a:rPr lang="hu-HU" dirty="0" smtClean="0"/>
              <a:t>Új érzelmi elérhetőség formái </a:t>
            </a:r>
          </a:p>
          <a:p>
            <a:r>
              <a:rPr lang="hu-HU" dirty="0" smtClean="0"/>
              <a:t>Szülői szerepek elfogadása</a:t>
            </a:r>
          </a:p>
          <a:p>
            <a:r>
              <a:rPr lang="hu-HU" dirty="0" smtClean="0"/>
              <a:t>Nagyszülő-szerepek elfogadása 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/>
                </a:solidFill>
              </a:rPr>
              <a:t>2.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Ezzel együtt járó feladat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- háromtagú család létrejötte – családszerkezet átalakulása, új családi mintázat kialakítása: </a:t>
            </a:r>
          </a:p>
          <a:p>
            <a:pPr lvl="1"/>
            <a:r>
              <a:rPr lang="hu-HU" dirty="0" smtClean="0"/>
              <a:t>új struktúra, új viselkedési mód, új szabályok kimunkálása </a:t>
            </a:r>
          </a:p>
          <a:p>
            <a:r>
              <a:rPr lang="hu-HU" dirty="0" smtClean="0"/>
              <a:t>- a társas élet korlátozása </a:t>
            </a:r>
          </a:p>
          <a:p>
            <a:pPr lvl="1"/>
            <a:r>
              <a:rPr lang="hu-HU" dirty="0" smtClean="0"/>
              <a:t>a szülőkkel való kapcsolat újrarendezése (szülőkből nagyszülők lesznek) </a:t>
            </a:r>
          </a:p>
          <a:p>
            <a:r>
              <a:rPr lang="hu-HU" dirty="0" smtClean="0"/>
              <a:t>- szülői szerepek kialakítása: </a:t>
            </a:r>
          </a:p>
          <a:p>
            <a:pPr lvl="1"/>
            <a:r>
              <a:rPr lang="hu-HU" dirty="0" smtClean="0"/>
              <a:t>Feleség, nő vagy anya? - anyává érés (genetikailag meghatározott) </a:t>
            </a:r>
          </a:p>
          <a:p>
            <a:pPr lvl="1"/>
            <a:r>
              <a:rPr lang="hu-HU" dirty="0" smtClean="0"/>
              <a:t>Férj vagy apa: családfővé-és apává válás (kulturálisan determinált 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chemeClr val="tx1"/>
                </a:solidFill>
              </a:rPr>
              <a:t>2.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Gyakori problémák</a:t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hu-HU" dirty="0" smtClean="0"/>
              <a:t>Szokások, időbeosztások megváltoztatása: </a:t>
            </a:r>
          </a:p>
          <a:p>
            <a:pPr>
              <a:buNone/>
            </a:pPr>
            <a:r>
              <a:rPr lang="hu-HU" dirty="0" smtClean="0"/>
              <a:t>- sírás, evési és alvási zavarok, </a:t>
            </a:r>
          </a:p>
          <a:p>
            <a:r>
              <a:rPr lang="hu-HU" dirty="0" smtClean="0"/>
              <a:t>szülés utáni lehangoltság, (inkompetencia, meg nem felelés érzései) </a:t>
            </a:r>
          </a:p>
          <a:p>
            <a:r>
              <a:rPr lang="hu-HU" dirty="0" smtClean="0"/>
              <a:t>az anya szociális izoláltsága </a:t>
            </a:r>
          </a:p>
          <a:p>
            <a:r>
              <a:rPr lang="hu-HU" dirty="0" smtClean="0"/>
              <a:t>24 órás műszak</a:t>
            </a:r>
          </a:p>
          <a:p>
            <a:r>
              <a:rPr lang="hu-HU" dirty="0" smtClean="0"/>
              <a:t> házassági feszültségek, </a:t>
            </a:r>
          </a:p>
          <a:p>
            <a:r>
              <a:rPr lang="hu-HU" dirty="0" smtClean="0"/>
              <a:t> házasságon kívüli kapcsolatok-örömforrásért</a:t>
            </a:r>
          </a:p>
          <a:p>
            <a:r>
              <a:rPr lang="hu-HU" dirty="0" smtClean="0"/>
              <a:t>a gyermekek elhanyagolása/bántalmazása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2.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laikus segítő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Lehetőség biztosítása az édesanyának a pihenésre</a:t>
            </a:r>
          </a:p>
          <a:p>
            <a:r>
              <a:rPr lang="hu-HU" dirty="0" smtClean="0"/>
              <a:t>A férj bevonása a gyermek gondozásába</a:t>
            </a:r>
          </a:p>
          <a:p>
            <a:r>
              <a:rPr lang="hu-HU" dirty="0" smtClean="0"/>
              <a:t>A családi modell átstrukturálásában való segítés</a:t>
            </a:r>
          </a:p>
          <a:p>
            <a:r>
              <a:rPr lang="hu-HU" dirty="0" smtClean="0"/>
              <a:t>Segítés abban, hogy melyik fél számára mi a fontos és a „hiányzó”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A család funkciói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hu-HU" b="1" dirty="0" smtClean="0"/>
              <a:t>Biológiai funkció</a:t>
            </a:r>
            <a:r>
              <a:rPr lang="hu-HU" dirty="0" smtClean="0"/>
              <a:t>: reprodukció, demográfiai utánpótlás</a:t>
            </a:r>
          </a:p>
          <a:p>
            <a:r>
              <a:rPr lang="hu-HU" b="1" dirty="0" smtClean="0"/>
              <a:t>Gazdasági funkció:</a:t>
            </a:r>
            <a:r>
              <a:rPr lang="hu-HU" dirty="0" smtClean="0"/>
              <a:t> gazdaság, a termelőmunka szervezeti egysége, </a:t>
            </a:r>
            <a:r>
              <a:rPr lang="hu-HU" i="1" dirty="0" smtClean="0"/>
              <a:t>jövedelmi közösség, jövedelemből gazdálkodó egység,</a:t>
            </a:r>
            <a:r>
              <a:rPr lang="hu-HU" dirty="0" smtClean="0"/>
              <a:t>fő területe a fogyasztás.</a:t>
            </a:r>
          </a:p>
          <a:p>
            <a:r>
              <a:rPr lang="hu-HU" b="1" dirty="0" smtClean="0"/>
              <a:t>Az érzelmi szükségleteket kielégítő családi funkció</a:t>
            </a:r>
          </a:p>
          <a:p>
            <a:r>
              <a:rPr lang="hu-HU" b="1" dirty="0" smtClean="0"/>
              <a:t>A társadalmi státus meghatározása: </a:t>
            </a:r>
            <a:r>
              <a:rPr lang="hu-HU" i="1" dirty="0" smtClean="0"/>
              <a:t>társadalmi státusok, rétegek újratermelése, amely neveléssel, szocializációval, értékátadással valósul meg.</a:t>
            </a:r>
          </a:p>
          <a:p>
            <a:r>
              <a:rPr lang="hu-HU" b="1" dirty="0" smtClean="0"/>
              <a:t>A betegek ellátása és az öregekről való gondoskodás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onyvelozona.hu/wp-content/uploads/csal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486400" cy="518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3.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kisgyermekes család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u-HU" dirty="0" smtClean="0"/>
              <a:t>A család az otthonon kívül más élettérrel is kapcsolatba kerül</a:t>
            </a:r>
          </a:p>
          <a:p>
            <a:r>
              <a:rPr lang="hu-HU" dirty="0" smtClean="0"/>
              <a:t>A család már nem kizárólagos szocializációs szintér a gyermek életében</a:t>
            </a:r>
          </a:p>
          <a:p>
            <a:r>
              <a:rPr lang="hu-HU" dirty="0" smtClean="0"/>
              <a:t>A gyermek találkozik más szabályokkal, normákkal</a:t>
            </a:r>
          </a:p>
          <a:p>
            <a:r>
              <a:rPr lang="hu-HU" dirty="0" smtClean="0"/>
              <a:t>A szülői szerepek megváltoznak</a:t>
            </a:r>
          </a:p>
          <a:p>
            <a:r>
              <a:rPr lang="hu-HU" dirty="0" smtClean="0"/>
              <a:t>Növekszik az apa kommunikációs és kapcsolati lehetősége gyermekével.</a:t>
            </a:r>
          </a:p>
          <a:p>
            <a:r>
              <a:rPr lang="hu-HU" dirty="0" smtClean="0"/>
              <a:t>Növekszik  a szülők kapcsolati egyensúlya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3.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A kisgyermekes családban előforduló nehézségek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u-HU" dirty="0" smtClean="0"/>
              <a:t>Az anya félelmei a munkába állástól, kiszolgáltatottságtól, újabb gyermek érkezésétől</a:t>
            </a:r>
          </a:p>
          <a:p>
            <a:r>
              <a:rPr lang="hu-HU" dirty="0" smtClean="0"/>
              <a:t>Az anya szorongása attól, hogy lehet-e egyszerre jó anya, és jó munkaerő</a:t>
            </a:r>
          </a:p>
          <a:p>
            <a:r>
              <a:rPr lang="hu-HU" dirty="0" smtClean="0"/>
              <a:t>Az apát presztízsvesztés éri (ő volt eddig a családfenntartó)</a:t>
            </a:r>
          </a:p>
          <a:p>
            <a:r>
              <a:rPr lang="hu-HU" dirty="0" smtClean="0"/>
              <a:t>A nagyszülők feladatai megnőnek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tx1"/>
                </a:solidFill>
              </a:rPr>
              <a:t>3.</a:t>
            </a:r>
            <a:br>
              <a:rPr lang="hu-HU" sz="3200" dirty="0" smtClean="0">
                <a:solidFill>
                  <a:schemeClr val="tx1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 A kisgyermekes családban előforduló nehézségek II.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u-HU" dirty="0" smtClean="0"/>
              <a:t>A gyermek életkorával az anyagi terhek nőnek</a:t>
            </a:r>
          </a:p>
          <a:p>
            <a:r>
              <a:rPr lang="hu-HU" dirty="0" smtClean="0"/>
              <a:t>„Logisztikai” nehézségek</a:t>
            </a:r>
          </a:p>
          <a:p>
            <a:r>
              <a:rPr lang="hu-HU" dirty="0" smtClean="0"/>
              <a:t>Nehéz megszervezni az egyenlő munkamegosztást</a:t>
            </a:r>
          </a:p>
          <a:p>
            <a:r>
              <a:rPr lang="hu-HU" dirty="0" smtClean="0"/>
              <a:t>Testvér </a:t>
            </a:r>
            <a:r>
              <a:rPr lang="hu-HU" dirty="0" err="1" smtClean="0"/>
              <a:t>rivalizáció</a:t>
            </a:r>
            <a:endParaRPr lang="hu-HU" dirty="0" smtClean="0"/>
          </a:p>
          <a:p>
            <a:r>
              <a:rPr lang="hu-HU" dirty="0" smtClean="0"/>
              <a:t>A szülőknek kevés lehetősége van a „kettesben létre”</a:t>
            </a:r>
          </a:p>
          <a:p>
            <a:r>
              <a:rPr lang="hu-HU" dirty="0" smtClean="0"/>
              <a:t>Az érzelmek intenzitása szelídül, egyre inkább a megbecsülés, a szeretet nyer teret.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3.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laikus segítő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u-HU" dirty="0" smtClean="0"/>
              <a:t>Meghallgatás</a:t>
            </a:r>
          </a:p>
          <a:p>
            <a:r>
              <a:rPr lang="hu-HU" dirty="0" smtClean="0"/>
              <a:t>Segíteni a logisztikai feladatok megoldásában</a:t>
            </a:r>
          </a:p>
          <a:p>
            <a:r>
              <a:rPr lang="hu-HU" dirty="0" smtClean="0"/>
              <a:t>Segíteni a kapcsolatok „visszaállításában”</a:t>
            </a:r>
            <a:r>
              <a:rPr lang="hu-HU" dirty="0" err="1" smtClean="0"/>
              <a:t>-közösségek</a:t>
            </a:r>
            <a:endParaRPr lang="hu-HU" dirty="0" smtClean="0"/>
          </a:p>
          <a:p>
            <a:r>
              <a:rPr lang="hu-HU" dirty="0" smtClean="0"/>
              <a:t>Bevonni az édesapát a háztartási feladatokba</a:t>
            </a:r>
          </a:p>
          <a:p>
            <a:r>
              <a:rPr lang="hu-HU" dirty="0" smtClean="0"/>
              <a:t>Rámutatni arra, hogy a felek mi mindent tesznek</a:t>
            </a:r>
          </a:p>
          <a:p>
            <a:r>
              <a:rPr lang="hu-HU" dirty="0" smtClean="0"/>
              <a:t>A gyermek bevonása közösségekbe-saját időt biztosítani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alkotonok.hu/img/Kamasz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4.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serdülő gyermekes család </a:t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gyermek életében a kortárscsoport egyre nagyobb jelentőséggel bír</a:t>
            </a:r>
          </a:p>
          <a:p>
            <a:r>
              <a:rPr lang="hu-HU" dirty="0" smtClean="0"/>
              <a:t>Elkezdődik a leszakadás a családról</a:t>
            </a:r>
          </a:p>
          <a:p>
            <a:r>
              <a:rPr lang="hu-HU" dirty="0" smtClean="0"/>
              <a:t>A szülői szerep hangsúlyozottsága megszűnik</a:t>
            </a:r>
          </a:p>
          <a:p>
            <a:r>
              <a:rPr lang="hu-HU" dirty="0" smtClean="0"/>
              <a:t>A szülőknek szerepet kell váltani, és egyre inkább felnőttként kell kezelni a gyermeket (folyamat)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4. 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serdülőt nevelő család nehézségei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hu-HU" dirty="0" smtClean="0"/>
              <a:t>Közös nyelv kialakításának nehézségei</a:t>
            </a:r>
          </a:p>
          <a:p>
            <a:r>
              <a:rPr lang="hu-HU" dirty="0" smtClean="0"/>
              <a:t>Egymás indulatainak, érzelmeinek tolerálása</a:t>
            </a:r>
          </a:p>
          <a:p>
            <a:r>
              <a:rPr lang="hu-HU" dirty="0" smtClean="0"/>
              <a:t>A serdülő egyre kritikusabbá válik a szüleivel szemben</a:t>
            </a:r>
          </a:p>
          <a:p>
            <a:r>
              <a:rPr lang="hu-HU" dirty="0" smtClean="0"/>
              <a:t>Egyre inkább kifejezi öltözködésével, viselkedésével a kortárs csoporthoz való tartozását, ugyanakkor szüksége van az érzelmi biztonságra</a:t>
            </a:r>
          </a:p>
          <a:p>
            <a:r>
              <a:rPr lang="hu-HU" dirty="0" smtClean="0"/>
              <a:t>A vágyak és a valóság összeegyeztetése</a:t>
            </a:r>
          </a:p>
          <a:p>
            <a:r>
              <a:rPr lang="hu-HU" dirty="0" smtClean="0"/>
              <a:t>A folyamatos konfliktusok a szülők közötti kapcsolatot is megváltoztatják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4.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laikus segítők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Segíteni abban, hogy bele tudják képzelni magukat egymás helyzetébe</a:t>
            </a:r>
          </a:p>
          <a:p>
            <a:r>
              <a:rPr lang="hu-HU" dirty="0" smtClean="0"/>
              <a:t>Segíteni felidézni a szülőben ezt az időszakot</a:t>
            </a:r>
          </a:p>
          <a:p>
            <a:r>
              <a:rPr lang="hu-HU" dirty="0" smtClean="0"/>
              <a:t>A szülőnek bíznia kell abban, hogy a gyermekébe belefektetett energia nem vész el</a:t>
            </a:r>
          </a:p>
          <a:p>
            <a:r>
              <a:rPr lang="hu-HU" dirty="0" smtClean="0"/>
              <a:t>Felkészülés a leválásra</a:t>
            </a:r>
          </a:p>
          <a:p>
            <a:r>
              <a:rPr lang="hu-HU" dirty="0" smtClean="0"/>
              <a:t>Segítség egymás félelmeinek megismerésében</a:t>
            </a:r>
          </a:p>
          <a:p>
            <a:r>
              <a:rPr lang="hu-HU" dirty="0" smtClean="0"/>
              <a:t>Segítség a konfliktusok tompításában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http://digilander.libero.it/ScheggediCristallo/456238bwqllnn9f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35824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Családi funkciók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u-HU" b="1" dirty="0" smtClean="0"/>
              <a:t>A kulturális igény felkeltése, a szabadidő irányítása</a:t>
            </a:r>
          </a:p>
          <a:p>
            <a:r>
              <a:rPr lang="hu-HU" b="1" dirty="0" smtClean="0"/>
              <a:t>A családtagok életének irányítása és ellenőrzése: </a:t>
            </a:r>
            <a:r>
              <a:rPr lang="hu-HU" dirty="0" smtClean="0"/>
              <a:t>mélyülő generációs és világnézeti ellentétek, nem marad idő az átgondolt irányításra és ellenőrzésre</a:t>
            </a:r>
          </a:p>
          <a:p>
            <a:r>
              <a:rPr lang="hu-HU" b="1" dirty="0" smtClean="0"/>
              <a:t>Szocializációs, nevelési funkció, személyiségformálás</a:t>
            </a:r>
          </a:p>
          <a:p>
            <a:r>
              <a:rPr lang="pt-BR" b="1" dirty="0" smtClean="0"/>
              <a:t>A család mint támogató rendszer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5.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5. A felnövekedett gyermekeit kibocsátó család </a:t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dirty="0" smtClean="0"/>
              <a:t>A fiatal elkezd önálló életet élni</a:t>
            </a:r>
          </a:p>
          <a:p>
            <a:r>
              <a:rPr lang="hu-HU" dirty="0" smtClean="0"/>
              <a:t>Lecsökken a szülők felelőssége</a:t>
            </a:r>
          </a:p>
          <a:p>
            <a:r>
              <a:rPr lang="hu-HU" dirty="0" smtClean="0"/>
              <a:t>A gyermek életkezdésének segítése</a:t>
            </a:r>
          </a:p>
          <a:p>
            <a:r>
              <a:rPr lang="hu-HU" dirty="0" smtClean="0"/>
              <a:t>Háttérbe vonulás</a:t>
            </a:r>
          </a:p>
          <a:p>
            <a:r>
              <a:rPr lang="hu-HU" dirty="0" smtClean="0"/>
              <a:t>A gyermek próbálkozásai, kudarcai, sikerei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5. Nehézségek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Gazdasági különválás</a:t>
            </a:r>
          </a:p>
          <a:p>
            <a:r>
              <a:rPr lang="hu-HU" dirty="0" smtClean="0"/>
              <a:t>Leválás-elengedés problematikája</a:t>
            </a:r>
          </a:p>
          <a:p>
            <a:r>
              <a:rPr lang="hu-HU" dirty="0" smtClean="0"/>
              <a:t>Segítenék, de nem engedi</a:t>
            </a:r>
          </a:p>
          <a:p>
            <a:r>
              <a:rPr lang="hu-HU" dirty="0" smtClean="0"/>
              <a:t>Szülői szerepek „megszűnése”</a:t>
            </a:r>
          </a:p>
          <a:p>
            <a:r>
              <a:rPr lang="hu-HU" dirty="0" smtClean="0"/>
              <a:t>A szülői szerepek határai</a:t>
            </a:r>
          </a:p>
          <a:p>
            <a:r>
              <a:rPr lang="hu-HU" dirty="0" smtClean="0"/>
              <a:t>Én jobban tudom, idősebb vagyok, mégsem hallgat rám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5.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Laikus segítők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Segítés a másik helyzetébe való belegondolásban</a:t>
            </a:r>
          </a:p>
          <a:p>
            <a:r>
              <a:rPr lang="hu-HU" dirty="0" smtClean="0"/>
              <a:t>Segítés a határok meghatározásában</a:t>
            </a:r>
          </a:p>
          <a:p>
            <a:r>
              <a:rPr lang="hu-HU" dirty="0" smtClean="0"/>
              <a:t>Segítés az új párkapcsolat kialakításában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adar-vilag-kepek.5mp.eu/honlapkepek/madar-vilag-kepek/p4eCetMpp3/nagy/elhenek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35824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>
                <a:solidFill>
                  <a:schemeClr val="tx1"/>
                </a:solidFill>
              </a:rPr>
              <a:t>6.</a:t>
            </a:r>
            <a:br>
              <a:rPr lang="hu-HU" sz="4000" dirty="0" smtClean="0">
                <a:solidFill>
                  <a:schemeClr val="tx1"/>
                </a:solidFill>
              </a:rPr>
            </a:br>
            <a:r>
              <a:rPr lang="hu-HU" sz="4000" dirty="0" smtClean="0">
                <a:solidFill>
                  <a:schemeClr val="tx1"/>
                </a:solidFill>
              </a:rPr>
              <a:t>A magukra maradt, de még aktív szülők családja („</a:t>
            </a:r>
            <a:r>
              <a:rPr lang="hu-HU" sz="4000" dirty="0" err="1" smtClean="0">
                <a:solidFill>
                  <a:schemeClr val="tx1"/>
                </a:solidFill>
              </a:rPr>
              <a:t>üresfészek</a:t>
            </a:r>
            <a:r>
              <a:rPr lang="hu-HU" sz="4000" dirty="0" smtClean="0">
                <a:solidFill>
                  <a:schemeClr val="tx1"/>
                </a:solidFill>
              </a:rPr>
              <a:t> szindróma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147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Csökken az anyagi és fizikai megterhelés</a:t>
            </a:r>
          </a:p>
          <a:p>
            <a:r>
              <a:rPr lang="hu-HU" dirty="0" smtClean="0"/>
              <a:t>Új lehetőségek jelennek meg a szülők számára</a:t>
            </a:r>
          </a:p>
          <a:p>
            <a:r>
              <a:rPr lang="hu-HU" dirty="0" smtClean="0"/>
              <a:t>Kiteljesedhetnek szakmailag, egzisztenciálisan,</a:t>
            </a:r>
          </a:p>
          <a:p>
            <a:r>
              <a:rPr lang="hu-HU" dirty="0" smtClean="0"/>
              <a:t> Új célokat tűzhetnek maguk elé, </a:t>
            </a:r>
          </a:p>
          <a:p>
            <a:r>
              <a:rPr lang="hu-HU" dirty="0" smtClean="0"/>
              <a:t>Több idejük jut egymásra, addig meg nem valósult terveikre.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6. Nehézségek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u-HU" dirty="0" smtClean="0"/>
              <a:t>A szülői szerep helyén űr keletkezik</a:t>
            </a:r>
          </a:p>
          <a:p>
            <a:r>
              <a:rPr lang="hu-HU" dirty="0" smtClean="0"/>
              <a:t>Ha nem lép be valami más közös cél vagy feladat, a kapcsolat kiüresedése nyilvánvalóvá válik</a:t>
            </a:r>
          </a:p>
          <a:p>
            <a:r>
              <a:rPr lang="hu-HU" dirty="0" smtClean="0"/>
              <a:t>A gyermek részéről természetes „járandóság igény –áldozatkész szülő (anyagiak)</a:t>
            </a:r>
          </a:p>
          <a:p>
            <a:r>
              <a:rPr lang="hu-HU" dirty="0" smtClean="0"/>
              <a:t>Jelentkeznek  a változó korral együtt járó testi-lelki megpróbáltatások</a:t>
            </a:r>
          </a:p>
          <a:p>
            <a:r>
              <a:rPr lang="hu-HU" dirty="0" smtClean="0"/>
              <a:t>Új szerepek elfogadását és megtanulását várja az érintettektől (anyós, após, nagyszülő)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6. A laikus segítők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Segítés a közös célok és feladatok meghatározásában</a:t>
            </a:r>
          </a:p>
          <a:p>
            <a:r>
              <a:rPr lang="hu-HU" dirty="0" smtClean="0"/>
              <a:t>Segítés az új szerepek </a:t>
            </a:r>
            <a:r>
              <a:rPr lang="hu-HU" dirty="0" err="1" smtClean="0"/>
              <a:t>kialkításában</a:t>
            </a:r>
            <a:endParaRPr lang="hu-HU" dirty="0" smtClean="0"/>
          </a:p>
          <a:p>
            <a:r>
              <a:rPr lang="hu-HU" dirty="0" smtClean="0"/>
              <a:t>Segítés abban, hogy újra párként tudjanak funkcionálni: a másik erősségeinek, gyengeségeinek átnézése: Mi változott a kapcsolat kezdete óta?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nyugatijelen.com/pictures/xbigs/31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7643866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>
                <a:solidFill>
                  <a:schemeClr val="tx1"/>
                </a:solidFill>
              </a:rPr>
              <a:t>7.</a:t>
            </a:r>
            <a:br>
              <a:rPr lang="hu-HU" sz="4000" dirty="0" smtClean="0">
                <a:solidFill>
                  <a:schemeClr val="tx1"/>
                </a:solidFill>
              </a:rPr>
            </a:br>
            <a:r>
              <a:rPr lang="hu-HU" sz="4000" dirty="0" smtClean="0">
                <a:solidFill>
                  <a:schemeClr val="tx1"/>
                </a:solidFill>
              </a:rPr>
              <a:t> Inaktív, idős házaspár családja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hu-HU" dirty="0" smtClean="0"/>
              <a:t>A nyugdíjba vonulás az élet egyik legnagyobb „szerepredukciója”. Annak, aki nyugdíjba megy, megváltozik a napirendje, romlik a pénzügyi helyzete, kevesebb felelősség terheli, de ezzel csökken a tekintélye is; </a:t>
            </a:r>
          </a:p>
          <a:p>
            <a:r>
              <a:rPr lang="hu-HU" dirty="0" smtClean="0"/>
              <a:t>A társadalmi és családi kapcsolatai is megváltoznak</a:t>
            </a:r>
          </a:p>
          <a:p>
            <a:r>
              <a:rPr lang="hu-HU" dirty="0" smtClean="0"/>
              <a:t>A házastársi kapcsolatban az időskor a megnyugvás, újraközeledés időszaka. Néhol ismét szimbiotikus, erős kötődés alakulhat ki.</a:t>
            </a:r>
          </a:p>
          <a:p>
            <a:r>
              <a:rPr lang="hu-HU" dirty="0" smtClean="0"/>
              <a:t>Szülők anyagilag és fizikailag is egyre inkább rászorulnak felnőtt gyermekük támogatására.</a:t>
            </a:r>
          </a:p>
          <a:p>
            <a:r>
              <a:rPr lang="hu-HU" dirty="0" smtClean="0"/>
              <a:t>Egyedül maradás, </a:t>
            </a:r>
          </a:p>
          <a:p>
            <a:r>
              <a:rPr lang="hu-HU" dirty="0" smtClean="0"/>
              <a:t>H</a:t>
            </a:r>
            <a:r>
              <a:rPr lang="pt-BR" dirty="0" smtClean="0"/>
              <a:t>ázastárs, a pár elvesztése,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7. Nehézségek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Önértékelés romlása</a:t>
            </a:r>
          </a:p>
          <a:p>
            <a:r>
              <a:rPr lang="hu-HU" dirty="0" smtClean="0"/>
              <a:t>Identitásválság</a:t>
            </a:r>
          </a:p>
          <a:p>
            <a:r>
              <a:rPr lang="hu-HU" dirty="0" smtClean="0"/>
              <a:t>Kiszolgáltatottság</a:t>
            </a:r>
          </a:p>
          <a:p>
            <a:r>
              <a:rPr lang="hu-HU" dirty="0" smtClean="0"/>
              <a:t>Magány</a:t>
            </a:r>
          </a:p>
          <a:p>
            <a:r>
              <a:rPr lang="hu-HU" dirty="0" smtClean="0"/>
              <a:t>Mentális állapot romlása</a:t>
            </a:r>
          </a:p>
          <a:p>
            <a:r>
              <a:rPr lang="hu-HU" dirty="0" smtClean="0"/>
              <a:t>Egészségi állapot romlása</a:t>
            </a:r>
          </a:p>
          <a:p>
            <a:r>
              <a:rPr lang="hu-HU" dirty="0" smtClean="0"/>
              <a:t>Anyagi állapot romlása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Krízis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krízis olyan feszült, fájdalmas állapot, mely fenyegetettség, kilátástalanság és elveszettség érzését okozza, magában hordozza a pozitív és a negatív irányba történő változást is, fordulópontot jelent az egyén számára, mely tovább terheli problémamegoldó kapacitását, elégtelenség érzését okozza.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7. A laikus segítő lehetőségei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Szükség van rá érzés kialakítása</a:t>
            </a:r>
          </a:p>
          <a:p>
            <a:r>
              <a:rPr lang="hu-HU" dirty="0" smtClean="0"/>
              <a:t>A nyugdíjas kor aktív fogadása</a:t>
            </a:r>
          </a:p>
          <a:p>
            <a:r>
              <a:rPr lang="hu-HU" dirty="0" smtClean="0"/>
              <a:t>A gyerekek támogatásának elfogadtatása</a:t>
            </a:r>
          </a:p>
          <a:p>
            <a:r>
              <a:rPr lang="hu-HU" dirty="0" smtClean="0"/>
              <a:t>A gyászmunkában való segítés-érzelmi teherbírás növelése</a:t>
            </a:r>
          </a:p>
          <a:p>
            <a:r>
              <a:rPr lang="hu-HU" dirty="0" smtClean="0"/>
              <a:t>Nyugdíjas közösségekbe való bevonás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2910" y="857232"/>
            <a:ext cx="8072494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hu-HU" sz="3600" dirty="0" smtClean="0"/>
              <a:t>A "családi életben", mint olyanban semmi keresnivalója a tökéletességnek, csak a kitartásnak, a türelemnek, a megbocsátásnak és a gyerek kificamodott karjának.</a:t>
            </a:r>
          </a:p>
          <a:p>
            <a:pPr algn="ctr" fontAlgn="base"/>
            <a:endParaRPr lang="hu-HU" sz="3600" dirty="0" smtClean="0"/>
          </a:p>
          <a:p>
            <a:pPr algn="ctr" fontAlgn="base"/>
            <a:r>
              <a:rPr lang="hu-HU" sz="3600" dirty="0" smtClean="0">
                <a:hlinkClick r:id="rId2"/>
              </a:rPr>
              <a:t>Daniel </a:t>
            </a:r>
            <a:r>
              <a:rPr lang="hu-HU" sz="3600" dirty="0" err="1" smtClean="0">
                <a:hlinkClick r:id="rId2"/>
              </a:rPr>
              <a:t>Glattauer</a:t>
            </a:r>
            <a:endParaRPr lang="hu-HU" sz="3600" dirty="0" smtClean="0"/>
          </a:p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Köszönöm megtisztelő figyelmüket!</a:t>
            </a:r>
            <a:br>
              <a:rPr lang="hu-HU" dirty="0" smtClean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flipV="1">
            <a:off x="1785918" y="6126163"/>
            <a:ext cx="6900882" cy="8891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i="1" dirty="0" err="1" smtClean="0"/>
              <a:t>Paranormatív</a:t>
            </a:r>
            <a:r>
              <a:rPr lang="hu-HU" i="1" dirty="0" smtClean="0"/>
              <a:t> krízisek: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hu-HU" i="1" dirty="0" smtClean="0"/>
          </a:p>
          <a:p>
            <a:pPr algn="ctr">
              <a:buNone/>
            </a:pPr>
            <a:r>
              <a:rPr lang="hu-HU" i="1" dirty="0" smtClean="0"/>
              <a:t>A családi életciklusoktól független, hirtelen bekövetkező változások miatti krízisek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u-HU" b="1" dirty="0" smtClean="0"/>
              <a:t>Fejlődési vagy normatív krízis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 normál fejlődés része,nem traumáról van szó, együtt jár a normál fejlődéssel, minden szakaszban van, amit meg kell oldani az egyénnek,kimenetele lehet + ; vagy -.	</a:t>
            </a:r>
          </a:p>
          <a:p>
            <a:r>
              <a:rPr lang="hu-HU" dirty="0" smtClean="0"/>
              <a:t>+ : ha megoldotta a helyzetet</a:t>
            </a:r>
          </a:p>
          <a:p>
            <a:r>
              <a:rPr lang="hu-HU" dirty="0" smtClean="0"/>
              <a:t>- : ha nem sikerült megoldani      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i="1" dirty="0" smtClean="0">
                <a:solidFill>
                  <a:schemeClr val="tx1"/>
                </a:solidFill>
              </a:rPr>
              <a:t>A család, mint fejlődési folyamat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hu-HU" dirty="0" smtClean="0"/>
          </a:p>
          <a:p>
            <a:r>
              <a:rPr lang="hu-HU" dirty="0" smtClean="0"/>
              <a:t> A család dinamikus egység, amely az idők során változik és fejlődik</a:t>
            </a:r>
          </a:p>
          <a:p>
            <a:r>
              <a:rPr lang="hu-HU" dirty="0" smtClean="0"/>
              <a:t> Bizonyos szakaszokra jellemző helyzetek, szerepek, kommunikációs stílus, problémák. </a:t>
            </a:r>
          </a:p>
          <a:p>
            <a:r>
              <a:rPr lang="hu-HU" dirty="0" smtClean="0"/>
              <a:t>Az egyes életciklusok közötti átmenet alkalmazkodást, rugalmasságot igényel.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b="1" i="1" dirty="0" smtClean="0">
                <a:solidFill>
                  <a:schemeClr val="tx1"/>
                </a:solidFill>
              </a:rPr>
              <a:t>Hill és </a:t>
            </a:r>
            <a:r>
              <a:rPr lang="hu-HU" b="1" i="1" dirty="0" err="1" smtClean="0">
                <a:solidFill>
                  <a:schemeClr val="tx1"/>
                </a:solidFill>
              </a:rPr>
              <a:t>Rodgers</a:t>
            </a:r>
            <a:r>
              <a:rPr lang="hu-HU" b="1" i="1" dirty="0" smtClean="0">
                <a:solidFill>
                  <a:schemeClr val="tx1"/>
                </a:solidFill>
              </a:rPr>
              <a:t> szerint a családi életciklusok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1. az újonnan házasodottak családja</a:t>
            </a:r>
          </a:p>
          <a:p>
            <a:r>
              <a:rPr lang="hu-HU" dirty="0" smtClean="0"/>
              <a:t>2. csecsemős család</a:t>
            </a:r>
          </a:p>
          <a:p>
            <a:r>
              <a:rPr lang="hu-HU" dirty="0" smtClean="0"/>
              <a:t>3. kisgyermekes család</a:t>
            </a:r>
          </a:p>
          <a:p>
            <a:r>
              <a:rPr lang="hu-HU" dirty="0" smtClean="0"/>
              <a:t>4.serdülőgyermekes család</a:t>
            </a:r>
          </a:p>
          <a:p>
            <a:r>
              <a:rPr lang="hu-HU" dirty="0" smtClean="0"/>
              <a:t>5. a felnövekedett gyermekeit kibocsátó család</a:t>
            </a:r>
          </a:p>
          <a:p>
            <a:r>
              <a:rPr lang="hu-HU" dirty="0" smtClean="0"/>
              <a:t>6. a magukra maradt, de még aktív szülők családja („</a:t>
            </a:r>
            <a:r>
              <a:rPr lang="hu-HU" dirty="0" err="1" smtClean="0"/>
              <a:t>üresfészek</a:t>
            </a:r>
            <a:r>
              <a:rPr lang="hu-HU" dirty="0" smtClean="0"/>
              <a:t> szindróma”)</a:t>
            </a:r>
          </a:p>
          <a:p>
            <a:r>
              <a:rPr lang="hu-HU" dirty="0" smtClean="0"/>
              <a:t>7. inaktív, idős házaspár családja.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babafalva.hu/files/2011/01/csal%C3%A1di-ad%C3%B3kedvezm%C3%A9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1333</Words>
  <Application>Microsoft Office PowerPoint</Application>
  <PresentationFormat>Diavetítés a képernyőre (4:3 oldalarány)</PresentationFormat>
  <Paragraphs>202</Paragraphs>
  <Slides>42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3" baseType="lpstr">
      <vt:lpstr>Office-téma</vt:lpstr>
      <vt:lpstr>Normatív krízisek a család életében és a laikus segítő lehetőségei </vt:lpstr>
      <vt:lpstr>A család funkciói</vt:lpstr>
      <vt:lpstr>Családi funkciók II.</vt:lpstr>
      <vt:lpstr>Krízis</vt:lpstr>
      <vt:lpstr>Paranormatív krízisek:</vt:lpstr>
      <vt:lpstr>Fejlődési vagy normatív krízis</vt:lpstr>
      <vt:lpstr> A család, mint fejlődési folyamat </vt:lpstr>
      <vt:lpstr> Hill és Rodgers szerint a családi életciklusok</vt:lpstr>
      <vt:lpstr>9. dia</vt:lpstr>
      <vt:lpstr>1. Az újonnan házasodottak</vt:lpstr>
      <vt:lpstr>1.  Probléma források</vt:lpstr>
      <vt:lpstr>1. A „laikus” segítő lehetőségei</vt:lpstr>
      <vt:lpstr>13. dia</vt:lpstr>
      <vt:lpstr>2.   A szülővé válás életciklusa </vt:lpstr>
      <vt:lpstr>  2. A szakasz feladatai </vt:lpstr>
      <vt:lpstr>   2. A családi rendszerben szükséges változások   </vt:lpstr>
      <vt:lpstr> 2.  Ezzel együtt járó feladat  </vt:lpstr>
      <vt:lpstr> 2. Gyakori problémák </vt:lpstr>
      <vt:lpstr>2. A laikus segítő lehetőségei</vt:lpstr>
      <vt:lpstr>20. dia</vt:lpstr>
      <vt:lpstr>3.  A kisgyermekes család</vt:lpstr>
      <vt:lpstr>3.  A kisgyermekes családban előforduló nehézségek</vt:lpstr>
      <vt:lpstr>3.  A kisgyermekes családban előforduló nehézségek II.</vt:lpstr>
      <vt:lpstr>3.  A laikus segítő lehetőségei</vt:lpstr>
      <vt:lpstr>25. dia</vt:lpstr>
      <vt:lpstr>4. A serdülő gyermekes család  </vt:lpstr>
      <vt:lpstr>4.  A serdülőt nevelő család nehézségei</vt:lpstr>
      <vt:lpstr>4. A laikus segítők lehetőségei</vt:lpstr>
      <vt:lpstr>29. dia</vt:lpstr>
      <vt:lpstr>5.  5. A felnövekedett gyermekeit kibocsátó család  </vt:lpstr>
      <vt:lpstr>5. Nehézségek</vt:lpstr>
      <vt:lpstr>5. Laikus segítők lehetőségei</vt:lpstr>
      <vt:lpstr>33. dia</vt:lpstr>
      <vt:lpstr>  6. A magukra maradt, de még aktív szülők családja („üresfészek szindróma  </vt:lpstr>
      <vt:lpstr>6. Nehézségek</vt:lpstr>
      <vt:lpstr>6. A laikus segítők lehetőségei</vt:lpstr>
      <vt:lpstr>37. dia</vt:lpstr>
      <vt:lpstr> 7.  Inaktív, idős házaspár családja  </vt:lpstr>
      <vt:lpstr>7. Nehézségek</vt:lpstr>
      <vt:lpstr>7. A laikus segítő lehetőségei</vt:lpstr>
      <vt:lpstr>41. dia</vt:lpstr>
      <vt:lpstr>Köszönöm megtisztelő figyelmüket!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Normatív krízisek a család életében és a laikus segítő lehetőségei </dc:title>
  <dc:creator>user</dc:creator>
  <cp:lastModifiedBy>GaraiA</cp:lastModifiedBy>
  <cp:revision>35</cp:revision>
  <dcterms:created xsi:type="dcterms:W3CDTF">2012-01-13T20:56:27Z</dcterms:created>
  <dcterms:modified xsi:type="dcterms:W3CDTF">2012-01-16T15:26:39Z</dcterms:modified>
</cp:coreProperties>
</file>